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310" r:id="rId6"/>
    <p:sldId id="280" r:id="rId7"/>
    <p:sldId id="311" r:id="rId8"/>
    <p:sldId id="312" r:id="rId9"/>
    <p:sldId id="314" r:id="rId10"/>
    <p:sldId id="313" r:id="rId11"/>
    <p:sldId id="315" r:id="rId12"/>
    <p:sldId id="316" r:id="rId13"/>
    <p:sldId id="317" r:id="rId14"/>
    <p:sldId id="263" r:id="rId1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orient="horz" pos="2815">
          <p15:clr>
            <a:srgbClr val="A4A3A4"/>
          </p15:clr>
        </p15:guide>
        <p15:guide id="3" orient="horz" pos="369">
          <p15:clr>
            <a:srgbClr val="A4A3A4"/>
          </p15:clr>
        </p15:guide>
        <p15:guide id="4" orient="horz" pos="156">
          <p15:clr>
            <a:srgbClr val="A4A3A4"/>
          </p15:clr>
        </p15:guide>
        <p15:guide id="5" pos="301">
          <p15:clr>
            <a:srgbClr val="A4A3A4"/>
          </p15:clr>
        </p15:guide>
        <p15:guide id="6" pos="5473">
          <p15:clr>
            <a:srgbClr val="A4A3A4"/>
          </p15:clr>
        </p15:guide>
        <p15:guide id="7" pos="289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Smith" initials="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1FF"/>
    <a:srgbClr val="E6FFEE"/>
    <a:srgbClr val="5A6771"/>
    <a:srgbClr val="000000"/>
    <a:srgbClr val="99999A"/>
    <a:srgbClr val="64CBE6"/>
    <a:srgbClr val="02AEEF"/>
    <a:srgbClr val="0376AA"/>
    <a:srgbClr val="794399"/>
    <a:srgbClr val="8E2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>
        <p:scale>
          <a:sx n="163" d="100"/>
          <a:sy n="163" d="100"/>
        </p:scale>
        <p:origin x="-144" y="-42"/>
      </p:cViewPr>
      <p:guideLst>
        <p:guide orient="horz" pos="3072"/>
        <p:guide orient="horz" pos="2815"/>
        <p:guide orient="horz" pos="369"/>
        <p:guide orient="horz" pos="156"/>
        <p:guide pos="301"/>
        <p:guide pos="5473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0A079D-00DF-D647-B016-99590AEECD08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9B1708-B4A8-DE4B-8346-8C6AFC670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92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B35E3D-1642-4BE1-AAEB-4A80D3E2D21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1928C3-F34B-45A6-BDC3-38A647D1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1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5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55" y="0"/>
            <a:ext cx="9144000" cy="5149458"/>
          </a:xfrm>
          <a:prstGeom prst="rect">
            <a:avLst/>
          </a:prstGeom>
          <a:gradFill>
            <a:gsLst>
              <a:gs pos="0">
                <a:schemeClr val="bg2">
                  <a:alpha val="20000"/>
                </a:schemeClr>
              </a:gs>
              <a:gs pos="39000">
                <a:schemeClr val="bg1">
                  <a:alpha val="0"/>
                </a:schemeClr>
              </a:gs>
            </a:gsLst>
            <a:lin ang="135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/>
          <p:cNvSpPr/>
          <p:nvPr userDrawn="1"/>
        </p:nvSpPr>
        <p:spPr>
          <a:xfrm>
            <a:off x="0" y="0"/>
            <a:ext cx="9144000" cy="1202727"/>
          </a:xfrm>
          <a:custGeom>
            <a:avLst/>
            <a:gdLst>
              <a:gd name="connsiteX0" fmla="*/ 0 w 9144000"/>
              <a:gd name="connsiteY0" fmla="*/ 0 h 1202727"/>
              <a:gd name="connsiteX1" fmla="*/ 9144000 w 9144000"/>
              <a:gd name="connsiteY1" fmla="*/ 0 h 1202727"/>
              <a:gd name="connsiteX2" fmla="*/ 9144000 w 9144000"/>
              <a:gd name="connsiteY2" fmla="*/ 1202727 h 1202727"/>
              <a:gd name="connsiteX3" fmla="*/ 0 w 9144000"/>
              <a:gd name="connsiteY3" fmla="*/ 1202727 h 1202727"/>
              <a:gd name="connsiteX4" fmla="*/ 0 w 9144000"/>
              <a:gd name="connsiteY4" fmla="*/ 0 h 1202727"/>
              <a:gd name="connsiteX0" fmla="*/ 0 w 9144000"/>
              <a:gd name="connsiteY0" fmla="*/ 0 h 1202727"/>
              <a:gd name="connsiteX1" fmla="*/ 9144000 w 9144000"/>
              <a:gd name="connsiteY1" fmla="*/ 0 h 1202727"/>
              <a:gd name="connsiteX2" fmla="*/ 9144000 w 9144000"/>
              <a:gd name="connsiteY2" fmla="*/ 434377 h 1202727"/>
              <a:gd name="connsiteX3" fmla="*/ 0 w 9144000"/>
              <a:gd name="connsiteY3" fmla="*/ 1202727 h 1202727"/>
              <a:gd name="connsiteX4" fmla="*/ 0 w 9144000"/>
              <a:gd name="connsiteY4" fmla="*/ 0 h 12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2727">
                <a:moveTo>
                  <a:pt x="0" y="0"/>
                </a:moveTo>
                <a:lnTo>
                  <a:pt x="9144000" y="0"/>
                </a:lnTo>
                <a:lnTo>
                  <a:pt x="9144000" y="434377"/>
                </a:lnTo>
                <a:lnTo>
                  <a:pt x="0" y="12027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CMasterbrand_Logo_RGB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" y="247650"/>
            <a:ext cx="1430849" cy="3814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010400" y="4692258"/>
            <a:ext cx="17087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  <a:cs typeface="Franklin Gothic Medium"/>
              </a:rPr>
              <a:t>The pathway to possible.</a:t>
            </a:r>
            <a:endParaRPr lang="en-US" sz="1000" dirty="0">
              <a:solidFill>
                <a:schemeClr val="bg1"/>
              </a:solidFill>
              <a:latin typeface="Georgia" panose="02040502050405020303" pitchFamily="18" charset="0"/>
              <a:cs typeface="Franklin Gothic Medium"/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-1" y="4804936"/>
            <a:ext cx="9147056" cy="338564"/>
          </a:xfrm>
          <a:custGeom>
            <a:avLst/>
            <a:gdLst>
              <a:gd name="connsiteX0" fmla="*/ 0 w 9137606"/>
              <a:gd name="connsiteY0" fmla="*/ 0 h 338564"/>
              <a:gd name="connsiteX1" fmla="*/ 9137606 w 9137606"/>
              <a:gd name="connsiteY1" fmla="*/ 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2225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9210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4431 w 9137606"/>
              <a:gd name="connsiteY1" fmla="*/ 250825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606" h="338564">
                <a:moveTo>
                  <a:pt x="0" y="0"/>
                </a:moveTo>
                <a:lnTo>
                  <a:pt x="9134431" y="250825"/>
                </a:lnTo>
                <a:lnTo>
                  <a:pt x="9137606" y="338564"/>
                </a:lnTo>
                <a:lnTo>
                  <a:pt x="0" y="3385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7" y="1375007"/>
            <a:ext cx="6390361" cy="2103120"/>
          </a:xfrm>
        </p:spPr>
        <p:txBody>
          <a:bodyPr lIns="0" rIns="0" anchor="ctr">
            <a:noAutofit/>
          </a:bodyPr>
          <a:lstStyle>
            <a:lvl1pPr algn="l">
              <a:lnSpc>
                <a:spcPct val="82000"/>
              </a:lnSpc>
              <a:defRPr sz="5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Place title of presentation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838" y="3603317"/>
            <a:ext cx="6390360" cy="5437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subtitle/description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4176052"/>
            <a:ext cx="1360509" cy="416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2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151630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1_B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91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5488" y="622147"/>
            <a:ext cx="6391656" cy="3210409"/>
          </a:xfrm>
        </p:spPr>
        <p:txBody>
          <a:bodyPr>
            <a:noAutofit/>
          </a:bodyPr>
          <a:lstStyle>
            <a:lvl1pPr>
              <a:lnSpc>
                <a:spcPct val="82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Place title of divider/transitional slide here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5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2_B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91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5488" y="622147"/>
            <a:ext cx="6391656" cy="3210409"/>
          </a:xfrm>
        </p:spPr>
        <p:txBody>
          <a:bodyPr>
            <a:noAutofit/>
          </a:bodyPr>
          <a:lstStyle>
            <a:lvl1pPr>
              <a:lnSpc>
                <a:spcPct val="82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Place title of divider/transitional slide here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1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3_B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91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5488" y="622147"/>
            <a:ext cx="6391656" cy="3210409"/>
          </a:xfrm>
        </p:spPr>
        <p:txBody>
          <a:bodyPr>
            <a:noAutofit/>
          </a:bodyPr>
          <a:lstStyle>
            <a:lvl1pPr>
              <a:lnSpc>
                <a:spcPct val="82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Place title of divider/transitional slide here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6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446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909" y="219456"/>
            <a:ext cx="8229600" cy="959020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910" y="1246623"/>
            <a:ext cx="8229600" cy="3256981"/>
          </a:xfrm>
        </p:spPr>
        <p:txBody>
          <a:bodyPr numCol="1">
            <a:normAutofit/>
          </a:bodyPr>
          <a:lstStyle>
            <a:lvl1pPr marL="514350" indent="-514350">
              <a:spcBef>
                <a:spcPts val="600"/>
              </a:spcBef>
              <a:buFontTx/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Place body text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2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68812"/>
            <a:ext cx="9144000" cy="674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146007" y="4763887"/>
            <a:ext cx="25466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Franklin Gothic Medium"/>
              </a:rPr>
              <a:t>PROPRIETARY &amp; CONFIDENTIAL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116713" y="4588002"/>
            <a:ext cx="422275" cy="175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dirty="0" smtClean="0">
                <a:solidFill>
                  <a:srgbClr val="5A6771"/>
                </a:solidFill>
                <a:latin typeface="+mn-lt"/>
                <a:cs typeface="Franklin Gothic Medium"/>
              </a:rPr>
              <a:t>PAGE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909" y="260181"/>
            <a:ext cx="8229600" cy="677340"/>
          </a:xfrm>
        </p:spPr>
        <p:txBody>
          <a:bodyPr/>
          <a:lstStyle/>
          <a:p>
            <a:r>
              <a:rPr lang="en-US" dirty="0" smtClean="0"/>
              <a:t>Place title of one-chart slide here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6909" y="4137396"/>
            <a:ext cx="8205787" cy="302841"/>
          </a:xfrm>
        </p:spPr>
        <p:txBody>
          <a:bodyPr anchor="b">
            <a:normAutofit/>
          </a:bodyPr>
          <a:lstStyle>
            <a:lvl1pPr>
              <a:defRPr sz="65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Place footnote 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145312" y="937521"/>
            <a:ext cx="6739427" cy="27019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chart header here</a:t>
            </a:r>
            <a:endParaRPr lang="en-US" dirty="0"/>
          </a:p>
        </p:txBody>
      </p:sp>
      <p:pic>
        <p:nvPicPr>
          <p:cNvPr id="10" name="Picture 9" descr="CCMasterbrand_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4633073"/>
            <a:ext cx="981345" cy="26162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7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hart w/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68812"/>
            <a:ext cx="9144000" cy="674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146007" y="4763887"/>
            <a:ext cx="25466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Franklin Gothic Medium"/>
              </a:rPr>
              <a:t>PROPRIETARY &amp; CONFIDENTIAL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8116713" y="4588002"/>
            <a:ext cx="422275" cy="175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dirty="0" smtClean="0">
                <a:solidFill>
                  <a:srgbClr val="5A6771"/>
                </a:solidFill>
                <a:latin typeface="+mn-lt"/>
                <a:cs typeface="Franklin Gothic Medium"/>
              </a:rPr>
              <a:t>PAGE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909" y="260181"/>
            <a:ext cx="8229600" cy="677340"/>
          </a:xfrm>
        </p:spPr>
        <p:txBody>
          <a:bodyPr/>
          <a:lstStyle/>
          <a:p>
            <a:r>
              <a:rPr lang="en-US" dirty="0" smtClean="0"/>
              <a:t>Place title of one-chart slide with text here 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86909" y="937521"/>
            <a:ext cx="2514600" cy="32473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chart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6910" y="1262255"/>
            <a:ext cx="2514600" cy="2680348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 marL="117475" indent="-117475">
              <a:spcBef>
                <a:spcPts val="400"/>
              </a:spcBef>
              <a:defRPr sz="1000"/>
            </a:lvl2pPr>
            <a:lvl3pPr marL="285750" indent="-107950"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Place chart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  <a:p>
            <a:pPr lvl="2"/>
            <a:r>
              <a:rPr lang="en-US" dirty="0" smtClean="0"/>
              <a:t>Place second level bullet text here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6909" y="4137396"/>
            <a:ext cx="8205787" cy="302841"/>
          </a:xfrm>
        </p:spPr>
        <p:txBody>
          <a:bodyPr anchor="b">
            <a:normAutofit/>
          </a:bodyPr>
          <a:lstStyle>
            <a:lvl1pPr>
              <a:defRPr sz="65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Place footnote text here</a:t>
            </a:r>
            <a:endParaRPr lang="en-US" dirty="0"/>
          </a:p>
        </p:txBody>
      </p:sp>
      <p:pic>
        <p:nvPicPr>
          <p:cNvPr id="11" name="Picture 10" descr="CCMasterbrand_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4633073"/>
            <a:ext cx="981345" cy="26162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1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68812"/>
            <a:ext cx="9144000" cy="674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146007" y="4763887"/>
            <a:ext cx="25466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Franklin Gothic Medium"/>
              </a:rPr>
              <a:t>PROPRIETARY &amp; CONFIDENTIAL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116713" y="4588002"/>
            <a:ext cx="422275" cy="175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dirty="0" smtClean="0">
                <a:solidFill>
                  <a:srgbClr val="5A6771"/>
                </a:solidFill>
                <a:latin typeface="+mn-lt"/>
                <a:cs typeface="Franklin Gothic Medium"/>
              </a:rPr>
              <a:t>PAGE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909" y="260181"/>
            <a:ext cx="8229600" cy="677340"/>
          </a:xfrm>
        </p:spPr>
        <p:txBody>
          <a:bodyPr/>
          <a:lstStyle/>
          <a:p>
            <a:r>
              <a:rPr lang="en-US" dirty="0" smtClean="0"/>
              <a:t>Place title of two-chart slide here 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143549" y="937521"/>
            <a:ext cx="2925097" cy="32473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chart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43550" y="3438699"/>
            <a:ext cx="2925096" cy="698697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 marL="117475" indent="-117475">
              <a:spcBef>
                <a:spcPts val="400"/>
              </a:spcBef>
              <a:defRPr sz="1000"/>
            </a:lvl2pPr>
            <a:lvl3pPr marL="285750" indent="-107950"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Place chart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  <a:p>
            <a:pPr lvl="2"/>
            <a:r>
              <a:rPr lang="en-US" dirty="0" smtClean="0"/>
              <a:t>Place second level bullet text here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6909" y="4137396"/>
            <a:ext cx="8205787" cy="302841"/>
          </a:xfrm>
        </p:spPr>
        <p:txBody>
          <a:bodyPr anchor="b">
            <a:normAutofit/>
          </a:bodyPr>
          <a:lstStyle>
            <a:lvl1pPr>
              <a:defRPr sz="65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Place footnote text here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47264" y="3438699"/>
            <a:ext cx="2922722" cy="698697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 marL="117475" indent="-117475">
              <a:spcBef>
                <a:spcPts val="400"/>
              </a:spcBef>
              <a:defRPr sz="1000"/>
            </a:lvl2pPr>
            <a:lvl3pPr marL="285750" indent="-107950"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Place chart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  <a:p>
            <a:pPr lvl="2"/>
            <a:r>
              <a:rPr lang="en-US" dirty="0" smtClean="0"/>
              <a:t>Place second level bullet text here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5047264" y="937521"/>
            <a:ext cx="2922722" cy="32473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chart header here</a:t>
            </a:r>
            <a:endParaRPr lang="en-US" dirty="0"/>
          </a:p>
        </p:txBody>
      </p:sp>
      <p:pic>
        <p:nvPicPr>
          <p:cNvPr id="13" name="Picture 12" descr="CCMasterbrand_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4633073"/>
            <a:ext cx="981345" cy="261628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68812"/>
            <a:ext cx="9144000" cy="674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146007" y="4763887"/>
            <a:ext cx="25466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Franklin Gothic Medium"/>
              </a:rPr>
              <a:t>PROPRIETARY &amp; CONFIDENTIAL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8116713" y="4588002"/>
            <a:ext cx="422275" cy="175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dirty="0" smtClean="0">
                <a:solidFill>
                  <a:srgbClr val="5A6771"/>
                </a:solidFill>
                <a:latin typeface="+mn-lt"/>
                <a:cs typeface="Franklin Gothic Medium"/>
              </a:rPr>
              <a:t>PAGE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909" y="260181"/>
            <a:ext cx="8229600" cy="677340"/>
          </a:xfrm>
        </p:spPr>
        <p:txBody>
          <a:bodyPr/>
          <a:lstStyle/>
          <a:p>
            <a:r>
              <a:rPr lang="en-US" dirty="0" smtClean="0"/>
              <a:t>Place title of four-chart slide here 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86910" y="937521"/>
            <a:ext cx="1506946" cy="23246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chart header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86910" y="1169985"/>
            <a:ext cx="1506946" cy="1123591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 marL="117475" indent="-117475">
              <a:spcBef>
                <a:spcPts val="400"/>
              </a:spcBef>
              <a:defRPr sz="1000"/>
            </a:lvl2pPr>
            <a:lvl3pPr marL="225425" indent="-107950"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Place chart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6909" y="4137396"/>
            <a:ext cx="8205787" cy="302841"/>
          </a:xfrm>
        </p:spPr>
        <p:txBody>
          <a:bodyPr anchor="b">
            <a:normAutofit/>
          </a:bodyPr>
          <a:lstStyle>
            <a:lvl1pPr>
              <a:defRPr sz="65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Place footnote text here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862047" y="937521"/>
            <a:ext cx="1508760" cy="23246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chart header here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862047" y="1169985"/>
            <a:ext cx="1508760" cy="1118693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 marL="117475" indent="-117475">
              <a:spcBef>
                <a:spcPts val="400"/>
              </a:spcBef>
              <a:defRPr sz="1000"/>
            </a:lvl2pPr>
            <a:lvl3pPr marL="225425" indent="-107950"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Place chart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86910" y="2784500"/>
            <a:ext cx="1508760" cy="23246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chart header here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86910" y="3016965"/>
            <a:ext cx="1508760" cy="1120432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 marL="117475" indent="-117475">
              <a:spcBef>
                <a:spcPts val="400"/>
              </a:spcBef>
              <a:defRPr sz="1000"/>
            </a:lvl2pPr>
            <a:lvl3pPr marL="225425" indent="-107950"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Place chart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862047" y="2784500"/>
            <a:ext cx="1508760" cy="23246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chart header here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862047" y="3016964"/>
            <a:ext cx="1508760" cy="1118693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000"/>
            </a:lvl1pPr>
            <a:lvl2pPr marL="117475" indent="-117475">
              <a:spcBef>
                <a:spcPts val="400"/>
              </a:spcBef>
              <a:defRPr sz="1000"/>
            </a:lvl2pPr>
            <a:lvl3pPr marL="225425" indent="-107950"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Place chart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</p:txBody>
      </p:sp>
      <p:pic>
        <p:nvPicPr>
          <p:cNvPr id="17" name="Picture 16" descr="CCMasterbrand_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4633073"/>
            <a:ext cx="981345" cy="261628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8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68812"/>
            <a:ext cx="9144000" cy="6746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146007" y="4763887"/>
            <a:ext cx="25466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Franklin Gothic Medium"/>
              </a:rPr>
              <a:t>PROPRIETARY &amp; CONFIDENTIAL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8116713" y="4588002"/>
            <a:ext cx="422275" cy="175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dirty="0" smtClean="0">
                <a:solidFill>
                  <a:srgbClr val="5A6771"/>
                </a:solidFill>
                <a:latin typeface="+mn-lt"/>
                <a:cs typeface="Franklin Gothic Medium"/>
              </a:rPr>
              <a:t>PAGE</a:t>
            </a:r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909" y="260181"/>
            <a:ext cx="8229600" cy="677340"/>
          </a:xfrm>
        </p:spPr>
        <p:txBody>
          <a:bodyPr/>
          <a:lstStyle/>
          <a:p>
            <a:r>
              <a:rPr lang="en-US" dirty="0" smtClean="0"/>
              <a:t>Place title of table slide here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6909" y="4137396"/>
            <a:ext cx="8205787" cy="302841"/>
          </a:xfrm>
        </p:spPr>
        <p:txBody>
          <a:bodyPr anchor="b">
            <a:normAutofit/>
          </a:bodyPr>
          <a:lstStyle>
            <a:lvl1pPr>
              <a:defRPr sz="65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Place footnote 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86909" y="937521"/>
            <a:ext cx="8229599" cy="270194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100">
                <a:solidFill>
                  <a:srgbClr val="000000"/>
                </a:solidFill>
              </a:defRPr>
            </a:lvl2pPr>
            <a:lvl3pPr>
              <a:spcBef>
                <a:spcPts val="0"/>
              </a:spcBef>
              <a:defRPr sz="1100">
                <a:solidFill>
                  <a:srgbClr val="000000"/>
                </a:solidFill>
              </a:defRPr>
            </a:lvl3pPr>
            <a:lvl4pPr>
              <a:spcBef>
                <a:spcPts val="0"/>
              </a:spcBef>
              <a:defRPr sz="1100">
                <a:solidFill>
                  <a:srgbClr val="000000"/>
                </a:solidFill>
              </a:defRPr>
            </a:lvl4pPr>
            <a:lvl5pPr>
              <a:spcBef>
                <a:spcPts val="0"/>
              </a:spcBef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Place table title text here</a:t>
            </a:r>
            <a:endParaRPr lang="en-US" dirty="0"/>
          </a:p>
        </p:txBody>
      </p:sp>
      <p:pic>
        <p:nvPicPr>
          <p:cNvPr id="10" name="Picture 9" descr="CCMasterbrand_Logo_RGB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4633073"/>
            <a:ext cx="981345" cy="26162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Place title of one-column text slide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Place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  <a:p>
            <a:pPr lvl="2"/>
            <a:r>
              <a:rPr lang="en-US" dirty="0" smtClean="0"/>
              <a:t>Place second level bullet text here</a:t>
            </a:r>
          </a:p>
          <a:p>
            <a:pPr lvl="3"/>
            <a:r>
              <a:rPr lang="en-US" dirty="0" smtClean="0"/>
              <a:t>Place third level bullet text here</a:t>
            </a:r>
          </a:p>
          <a:p>
            <a:pPr lvl="4"/>
            <a:r>
              <a:rPr lang="en-US" dirty="0" smtClean="0"/>
              <a:t>Place fourth level bullet text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3" y="1231186"/>
            <a:ext cx="8235950" cy="49474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Place body title text here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5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yImages-691574571-V2-1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055" cy="5143501"/>
          </a:xfrm>
          <a:prstGeom prst="rect">
            <a:avLst/>
          </a:prstGeom>
        </p:spPr>
      </p:pic>
      <p:sp>
        <p:nvSpPr>
          <p:cNvPr id="13" name="Rectangle 1"/>
          <p:cNvSpPr/>
          <p:nvPr userDrawn="1"/>
        </p:nvSpPr>
        <p:spPr>
          <a:xfrm>
            <a:off x="0" y="0"/>
            <a:ext cx="9144000" cy="1202727"/>
          </a:xfrm>
          <a:custGeom>
            <a:avLst/>
            <a:gdLst>
              <a:gd name="connsiteX0" fmla="*/ 0 w 9144000"/>
              <a:gd name="connsiteY0" fmla="*/ 0 h 1202727"/>
              <a:gd name="connsiteX1" fmla="*/ 9144000 w 9144000"/>
              <a:gd name="connsiteY1" fmla="*/ 0 h 1202727"/>
              <a:gd name="connsiteX2" fmla="*/ 9144000 w 9144000"/>
              <a:gd name="connsiteY2" fmla="*/ 1202727 h 1202727"/>
              <a:gd name="connsiteX3" fmla="*/ 0 w 9144000"/>
              <a:gd name="connsiteY3" fmla="*/ 1202727 h 1202727"/>
              <a:gd name="connsiteX4" fmla="*/ 0 w 9144000"/>
              <a:gd name="connsiteY4" fmla="*/ 0 h 1202727"/>
              <a:gd name="connsiteX0" fmla="*/ 0 w 9144000"/>
              <a:gd name="connsiteY0" fmla="*/ 0 h 1202727"/>
              <a:gd name="connsiteX1" fmla="*/ 9144000 w 9144000"/>
              <a:gd name="connsiteY1" fmla="*/ 0 h 1202727"/>
              <a:gd name="connsiteX2" fmla="*/ 9144000 w 9144000"/>
              <a:gd name="connsiteY2" fmla="*/ 434377 h 1202727"/>
              <a:gd name="connsiteX3" fmla="*/ 0 w 9144000"/>
              <a:gd name="connsiteY3" fmla="*/ 1202727 h 1202727"/>
              <a:gd name="connsiteX4" fmla="*/ 0 w 9144000"/>
              <a:gd name="connsiteY4" fmla="*/ 0 h 12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2727">
                <a:moveTo>
                  <a:pt x="0" y="0"/>
                </a:moveTo>
                <a:lnTo>
                  <a:pt x="9144000" y="0"/>
                </a:lnTo>
                <a:lnTo>
                  <a:pt x="9144000" y="434377"/>
                </a:lnTo>
                <a:lnTo>
                  <a:pt x="0" y="12027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010400" y="4692258"/>
            <a:ext cx="17087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  <a:cs typeface="Franklin Gothic Medium"/>
              </a:rPr>
              <a:t>The pathway to possible.</a:t>
            </a:r>
            <a:endParaRPr lang="en-US" sz="1000" dirty="0">
              <a:solidFill>
                <a:schemeClr val="bg1"/>
              </a:solidFill>
              <a:latin typeface="Georgia" panose="02040502050405020303" pitchFamily="18" charset="0"/>
              <a:cs typeface="Franklin Gothic Medium"/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-1" y="4804936"/>
            <a:ext cx="9147056" cy="338564"/>
          </a:xfrm>
          <a:custGeom>
            <a:avLst/>
            <a:gdLst>
              <a:gd name="connsiteX0" fmla="*/ 0 w 9137606"/>
              <a:gd name="connsiteY0" fmla="*/ 0 h 338564"/>
              <a:gd name="connsiteX1" fmla="*/ 9137606 w 9137606"/>
              <a:gd name="connsiteY1" fmla="*/ 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2225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9210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4431 w 9137606"/>
              <a:gd name="connsiteY1" fmla="*/ 250825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606" h="338564">
                <a:moveTo>
                  <a:pt x="0" y="0"/>
                </a:moveTo>
                <a:lnTo>
                  <a:pt x="9134431" y="250825"/>
                </a:lnTo>
                <a:lnTo>
                  <a:pt x="9137606" y="338564"/>
                </a:lnTo>
                <a:lnTo>
                  <a:pt x="0" y="3385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7" y="1375008"/>
            <a:ext cx="6390361" cy="2102241"/>
          </a:xfrm>
        </p:spPr>
        <p:txBody>
          <a:bodyPr lIns="0" rIns="0" anchor="ctr">
            <a:noAutofit/>
          </a:bodyPr>
          <a:lstStyle>
            <a:lvl1pPr algn="l">
              <a:lnSpc>
                <a:spcPct val="82000"/>
              </a:lnSpc>
              <a:defRPr sz="5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Place title of presentation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838" y="3603317"/>
            <a:ext cx="6390360" cy="5437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subtitle/description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4176052"/>
            <a:ext cx="1360509" cy="416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5A677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MONTH</a:t>
            </a:r>
          </a:p>
        </p:txBody>
      </p:sp>
      <p:pic>
        <p:nvPicPr>
          <p:cNvPr id="12" name="Picture 11" descr="CCMasterbrand_Logo_RGB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" y="247650"/>
            <a:ext cx="1430849" cy="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2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909" y="260179"/>
            <a:ext cx="8229600" cy="95258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Place title of two-column text slide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1013" y="1231186"/>
            <a:ext cx="3950208" cy="494744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Place body title text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1013" y="1725930"/>
            <a:ext cx="3947932" cy="286869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Place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  <a:p>
            <a:pPr lvl="2"/>
            <a:r>
              <a:rPr lang="en-US" dirty="0" smtClean="0"/>
              <a:t>Place second level bullet text here</a:t>
            </a:r>
          </a:p>
          <a:p>
            <a:pPr lvl="3"/>
            <a:r>
              <a:rPr lang="en-US" dirty="0" smtClean="0"/>
              <a:t>Place third level bullet text here</a:t>
            </a:r>
          </a:p>
          <a:p>
            <a:pPr lvl="4"/>
            <a:r>
              <a:rPr lang="en-US" dirty="0" smtClean="0"/>
              <a:t>Place fourth level bullet text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66301" y="1229638"/>
            <a:ext cx="3950208" cy="496291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Place body title text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66301" y="1725930"/>
            <a:ext cx="3950208" cy="286869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Place body text here</a:t>
            </a:r>
          </a:p>
          <a:p>
            <a:pPr lvl="1"/>
            <a:r>
              <a:rPr lang="en-US" dirty="0" smtClean="0"/>
              <a:t>Place first level bullet text here</a:t>
            </a:r>
          </a:p>
          <a:p>
            <a:pPr lvl="2"/>
            <a:r>
              <a:rPr lang="en-US" dirty="0" smtClean="0"/>
              <a:t>Place second level bullet text here</a:t>
            </a:r>
          </a:p>
          <a:p>
            <a:pPr lvl="3"/>
            <a:r>
              <a:rPr lang="en-US" dirty="0" smtClean="0"/>
              <a:t>Place third level bullet text here</a:t>
            </a:r>
          </a:p>
          <a:p>
            <a:pPr lvl="4"/>
            <a:r>
              <a:rPr lang="en-US" dirty="0" smtClean="0"/>
              <a:t>Place fourth level bullet text 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40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1"/>
            <a:ext cx="9144000" cy="446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06549" y="1802528"/>
            <a:ext cx="2340864" cy="1307592"/>
          </a:xfrm>
          <a:solidFill>
            <a:srgbClr val="DDF1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00" baseline="0">
                <a:solidFill>
                  <a:srgbClr val="5A677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26188" y="1802528"/>
            <a:ext cx="2340864" cy="1307592"/>
          </a:xfrm>
          <a:solidFill>
            <a:srgbClr val="DDF1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00">
                <a:solidFill>
                  <a:srgbClr val="5A677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6909" y="1802528"/>
            <a:ext cx="2340864" cy="1307592"/>
          </a:xfrm>
          <a:solidFill>
            <a:srgbClr val="DDF1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00">
                <a:solidFill>
                  <a:srgbClr val="5A677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Place title of three image slide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363" y="3245555"/>
            <a:ext cx="2339975" cy="1275645"/>
          </a:xfrm>
        </p:spPr>
        <p:txBody>
          <a:bodyPr>
            <a:normAutofit/>
          </a:bodyPr>
          <a:lstStyle>
            <a:lvl1pPr>
              <a:defRPr sz="1300" baseline="0"/>
            </a:lvl1pPr>
          </a:lstStyle>
          <a:p>
            <a:pPr lvl="0"/>
            <a:r>
              <a:rPr lang="en-US" dirty="0" smtClean="0"/>
              <a:t>Place image body text here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6549" y="3245555"/>
            <a:ext cx="2339975" cy="1275645"/>
          </a:xfrm>
        </p:spPr>
        <p:txBody>
          <a:bodyPr>
            <a:normAutofit/>
          </a:bodyPr>
          <a:lstStyle>
            <a:lvl1pPr>
              <a:defRPr sz="1300" baseline="0"/>
            </a:lvl1pPr>
          </a:lstStyle>
          <a:p>
            <a:pPr lvl="0"/>
            <a:r>
              <a:rPr lang="en-US" dirty="0" smtClean="0"/>
              <a:t>Place image body text here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27077" y="3245555"/>
            <a:ext cx="2339975" cy="1275645"/>
          </a:xfrm>
        </p:spPr>
        <p:txBody>
          <a:bodyPr>
            <a:normAutofit/>
          </a:bodyPr>
          <a:lstStyle>
            <a:lvl1pPr>
              <a:defRPr sz="1300" baseline="0"/>
            </a:lvl1pPr>
          </a:lstStyle>
          <a:p>
            <a:pPr lvl="0"/>
            <a:r>
              <a:rPr lang="en-US" dirty="0" smtClean="0"/>
              <a:t>Place image body text here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77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406549" y="1802528"/>
            <a:ext cx="2340864" cy="1307592"/>
          </a:xfrm>
          <a:solidFill>
            <a:srgbClr val="DDF1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00" baseline="0">
                <a:solidFill>
                  <a:srgbClr val="5A677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26188" y="1802528"/>
            <a:ext cx="2340864" cy="1307592"/>
          </a:xfrm>
          <a:solidFill>
            <a:srgbClr val="DDF1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00">
                <a:solidFill>
                  <a:srgbClr val="5A677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6909" y="1802528"/>
            <a:ext cx="2340864" cy="1307592"/>
          </a:xfrm>
          <a:solidFill>
            <a:srgbClr val="DDF1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00">
                <a:solidFill>
                  <a:srgbClr val="5A677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Place title of three image slide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7363" y="3245555"/>
            <a:ext cx="2339975" cy="1275645"/>
          </a:xfrm>
        </p:spPr>
        <p:txBody>
          <a:bodyPr>
            <a:normAutofit/>
          </a:bodyPr>
          <a:lstStyle>
            <a:lvl1pPr>
              <a:defRPr sz="1300" baseline="0"/>
            </a:lvl1pPr>
          </a:lstStyle>
          <a:p>
            <a:pPr lvl="0"/>
            <a:r>
              <a:rPr lang="en-US" dirty="0" smtClean="0"/>
              <a:t>Place image body text here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406549" y="3245555"/>
            <a:ext cx="2339975" cy="1275645"/>
          </a:xfrm>
        </p:spPr>
        <p:txBody>
          <a:bodyPr>
            <a:normAutofit/>
          </a:bodyPr>
          <a:lstStyle>
            <a:lvl1pPr>
              <a:defRPr sz="1300" baseline="0"/>
            </a:lvl1pPr>
          </a:lstStyle>
          <a:p>
            <a:pPr lvl="0"/>
            <a:r>
              <a:rPr lang="en-US" dirty="0" smtClean="0"/>
              <a:t>Place image body text here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27077" y="3245555"/>
            <a:ext cx="2339975" cy="1275645"/>
          </a:xfrm>
        </p:spPr>
        <p:txBody>
          <a:bodyPr>
            <a:normAutofit/>
          </a:bodyPr>
          <a:lstStyle>
            <a:lvl1pPr>
              <a:defRPr sz="1300" baseline="0"/>
            </a:lvl1pPr>
          </a:lstStyle>
          <a:p>
            <a:pPr lvl="0"/>
            <a:r>
              <a:rPr lang="en-US" dirty="0" smtClean="0"/>
              <a:t>Place image body text here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8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68813"/>
          </a:xfrm>
          <a:solidFill>
            <a:srgbClr val="DDF1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909" y="222272"/>
            <a:ext cx="8229600" cy="143615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bg2"/>
                </a:solidFill>
                <a:latin typeface="+mj-lt"/>
                <a:cs typeface="Georgia"/>
              </a:rPr>
              <a:t>Place title of one image slide here </a:t>
            </a:r>
            <a:endParaRPr lang="en-US" sz="4400" dirty="0">
              <a:solidFill>
                <a:schemeClr val="bg2"/>
              </a:solidFill>
              <a:latin typeface="+mj-lt"/>
              <a:cs typeface="Georgi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46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446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/>
          <p:nvPr userDrawn="1"/>
        </p:nvSpPr>
        <p:spPr>
          <a:xfrm flipH="1">
            <a:off x="0" y="4130249"/>
            <a:ext cx="9144000" cy="338564"/>
          </a:xfrm>
          <a:custGeom>
            <a:avLst/>
            <a:gdLst>
              <a:gd name="connsiteX0" fmla="*/ 0 w 9137606"/>
              <a:gd name="connsiteY0" fmla="*/ 0 h 338564"/>
              <a:gd name="connsiteX1" fmla="*/ 9137606 w 9137606"/>
              <a:gd name="connsiteY1" fmla="*/ 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2225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9210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4431 w 9137606"/>
              <a:gd name="connsiteY1" fmla="*/ 250825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606" h="338564">
                <a:moveTo>
                  <a:pt x="0" y="0"/>
                </a:moveTo>
                <a:lnTo>
                  <a:pt x="9134431" y="250825"/>
                </a:lnTo>
                <a:lnTo>
                  <a:pt x="9137606" y="338564"/>
                </a:lnTo>
                <a:lnTo>
                  <a:pt x="0" y="3385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632" y="650498"/>
            <a:ext cx="5404931" cy="1525392"/>
          </a:xfrm>
        </p:spPr>
        <p:txBody>
          <a:bodyPr anchor="b">
            <a:noAutofit/>
          </a:bodyPr>
          <a:lstStyle>
            <a:lvl1pPr>
              <a:defRPr sz="5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4188" y="2709908"/>
            <a:ext cx="5405437" cy="1084785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First Name Last Name</a:t>
            </a:r>
          </a:p>
          <a:p>
            <a:pPr lvl="0"/>
            <a:r>
              <a:rPr lang="en-US" dirty="0" smtClean="0"/>
              <a:t>(XXX) XXX-XXXX</a:t>
            </a:r>
          </a:p>
          <a:p>
            <a:pPr lvl="0"/>
            <a:r>
              <a:rPr lang="en-US" dirty="0" err="1" smtClean="0"/>
              <a:t>name@crowncastle.com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84188" y="2364201"/>
            <a:ext cx="5405437" cy="3231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smtClean="0">
                <a:solidFill>
                  <a:schemeClr val="tx2"/>
                </a:solidFill>
              </a:rPr>
              <a:t>For further</a:t>
            </a:r>
            <a:r>
              <a:rPr lang="en-US" sz="1500" baseline="0" dirty="0" smtClean="0">
                <a:solidFill>
                  <a:schemeClr val="tx2"/>
                </a:solidFill>
              </a:rPr>
              <a:t> information please contact: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59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Place title of slide here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7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7055" cy="5138358"/>
          </a:xfrm>
          <a:prstGeom prst="rect">
            <a:avLst/>
          </a:prstGeom>
        </p:spPr>
      </p:pic>
      <p:sp>
        <p:nvSpPr>
          <p:cNvPr id="13" name="Rectangle 1"/>
          <p:cNvSpPr/>
          <p:nvPr userDrawn="1"/>
        </p:nvSpPr>
        <p:spPr>
          <a:xfrm>
            <a:off x="0" y="0"/>
            <a:ext cx="9144000" cy="1202727"/>
          </a:xfrm>
          <a:custGeom>
            <a:avLst/>
            <a:gdLst>
              <a:gd name="connsiteX0" fmla="*/ 0 w 9144000"/>
              <a:gd name="connsiteY0" fmla="*/ 0 h 1202727"/>
              <a:gd name="connsiteX1" fmla="*/ 9144000 w 9144000"/>
              <a:gd name="connsiteY1" fmla="*/ 0 h 1202727"/>
              <a:gd name="connsiteX2" fmla="*/ 9144000 w 9144000"/>
              <a:gd name="connsiteY2" fmla="*/ 1202727 h 1202727"/>
              <a:gd name="connsiteX3" fmla="*/ 0 w 9144000"/>
              <a:gd name="connsiteY3" fmla="*/ 1202727 h 1202727"/>
              <a:gd name="connsiteX4" fmla="*/ 0 w 9144000"/>
              <a:gd name="connsiteY4" fmla="*/ 0 h 1202727"/>
              <a:gd name="connsiteX0" fmla="*/ 0 w 9144000"/>
              <a:gd name="connsiteY0" fmla="*/ 0 h 1202727"/>
              <a:gd name="connsiteX1" fmla="*/ 9144000 w 9144000"/>
              <a:gd name="connsiteY1" fmla="*/ 0 h 1202727"/>
              <a:gd name="connsiteX2" fmla="*/ 9144000 w 9144000"/>
              <a:gd name="connsiteY2" fmla="*/ 434377 h 1202727"/>
              <a:gd name="connsiteX3" fmla="*/ 0 w 9144000"/>
              <a:gd name="connsiteY3" fmla="*/ 1202727 h 1202727"/>
              <a:gd name="connsiteX4" fmla="*/ 0 w 9144000"/>
              <a:gd name="connsiteY4" fmla="*/ 0 h 12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2727">
                <a:moveTo>
                  <a:pt x="0" y="0"/>
                </a:moveTo>
                <a:lnTo>
                  <a:pt x="9144000" y="0"/>
                </a:lnTo>
                <a:lnTo>
                  <a:pt x="9144000" y="434377"/>
                </a:lnTo>
                <a:lnTo>
                  <a:pt x="0" y="12027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010400" y="4692258"/>
            <a:ext cx="17087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Georgia" panose="02040502050405020303" pitchFamily="18" charset="0"/>
                <a:cs typeface="Franklin Gothic Medium"/>
              </a:rPr>
              <a:t>The pathway to possible.</a:t>
            </a:r>
            <a:endParaRPr lang="en-US" sz="1000" dirty="0">
              <a:solidFill>
                <a:srgbClr val="FFFFFF"/>
              </a:solidFill>
              <a:latin typeface="Georgia" panose="02040502050405020303" pitchFamily="18" charset="0"/>
              <a:cs typeface="Franklin Gothic Medium"/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-1" y="4804936"/>
            <a:ext cx="9147056" cy="338564"/>
          </a:xfrm>
          <a:custGeom>
            <a:avLst/>
            <a:gdLst>
              <a:gd name="connsiteX0" fmla="*/ 0 w 9137606"/>
              <a:gd name="connsiteY0" fmla="*/ 0 h 338564"/>
              <a:gd name="connsiteX1" fmla="*/ 9137606 w 9137606"/>
              <a:gd name="connsiteY1" fmla="*/ 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2225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9210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4431 w 9137606"/>
              <a:gd name="connsiteY1" fmla="*/ 250825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606" h="338564">
                <a:moveTo>
                  <a:pt x="0" y="0"/>
                </a:moveTo>
                <a:lnTo>
                  <a:pt x="9134431" y="250825"/>
                </a:lnTo>
                <a:lnTo>
                  <a:pt x="9137606" y="338564"/>
                </a:lnTo>
                <a:lnTo>
                  <a:pt x="0" y="3385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7" y="1375007"/>
            <a:ext cx="6390361" cy="2103120"/>
          </a:xfrm>
        </p:spPr>
        <p:txBody>
          <a:bodyPr lIns="0" rIns="0" anchor="ctr">
            <a:noAutofit/>
          </a:bodyPr>
          <a:lstStyle>
            <a:lvl1pPr algn="l">
              <a:lnSpc>
                <a:spcPct val="82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Place title of presentation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838" y="3603317"/>
            <a:ext cx="6390360" cy="5437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subtitle/description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4176052"/>
            <a:ext cx="1360509" cy="416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MONTH</a:t>
            </a:r>
          </a:p>
        </p:txBody>
      </p:sp>
      <p:pic>
        <p:nvPicPr>
          <p:cNvPr id="12" name="Picture 11" descr="CCMasterbrand_Logo_RGB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" y="247650"/>
            <a:ext cx="1430849" cy="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2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3" name="Rectangle 1"/>
          <p:cNvSpPr/>
          <p:nvPr userDrawn="1"/>
        </p:nvSpPr>
        <p:spPr>
          <a:xfrm>
            <a:off x="0" y="0"/>
            <a:ext cx="9144000" cy="1202727"/>
          </a:xfrm>
          <a:custGeom>
            <a:avLst/>
            <a:gdLst>
              <a:gd name="connsiteX0" fmla="*/ 0 w 9144000"/>
              <a:gd name="connsiteY0" fmla="*/ 0 h 1202727"/>
              <a:gd name="connsiteX1" fmla="*/ 9144000 w 9144000"/>
              <a:gd name="connsiteY1" fmla="*/ 0 h 1202727"/>
              <a:gd name="connsiteX2" fmla="*/ 9144000 w 9144000"/>
              <a:gd name="connsiteY2" fmla="*/ 1202727 h 1202727"/>
              <a:gd name="connsiteX3" fmla="*/ 0 w 9144000"/>
              <a:gd name="connsiteY3" fmla="*/ 1202727 h 1202727"/>
              <a:gd name="connsiteX4" fmla="*/ 0 w 9144000"/>
              <a:gd name="connsiteY4" fmla="*/ 0 h 1202727"/>
              <a:gd name="connsiteX0" fmla="*/ 0 w 9144000"/>
              <a:gd name="connsiteY0" fmla="*/ 0 h 1202727"/>
              <a:gd name="connsiteX1" fmla="*/ 9144000 w 9144000"/>
              <a:gd name="connsiteY1" fmla="*/ 0 h 1202727"/>
              <a:gd name="connsiteX2" fmla="*/ 9144000 w 9144000"/>
              <a:gd name="connsiteY2" fmla="*/ 434377 h 1202727"/>
              <a:gd name="connsiteX3" fmla="*/ 0 w 9144000"/>
              <a:gd name="connsiteY3" fmla="*/ 1202727 h 1202727"/>
              <a:gd name="connsiteX4" fmla="*/ 0 w 9144000"/>
              <a:gd name="connsiteY4" fmla="*/ 0 h 12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2727">
                <a:moveTo>
                  <a:pt x="0" y="0"/>
                </a:moveTo>
                <a:lnTo>
                  <a:pt x="9144000" y="0"/>
                </a:lnTo>
                <a:lnTo>
                  <a:pt x="9144000" y="434377"/>
                </a:lnTo>
                <a:lnTo>
                  <a:pt x="0" y="120272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010400" y="4692258"/>
            <a:ext cx="17087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 smtClean="0">
                <a:solidFill>
                  <a:srgbClr val="FFFFFF"/>
                </a:solidFill>
                <a:latin typeface="Georgia" panose="02040502050405020303" pitchFamily="18" charset="0"/>
                <a:cs typeface="Franklin Gothic Medium"/>
              </a:rPr>
              <a:t>The pathway to possible.</a:t>
            </a:r>
            <a:endParaRPr lang="en-US" sz="1000" dirty="0">
              <a:solidFill>
                <a:srgbClr val="FFFFFF"/>
              </a:solidFill>
              <a:latin typeface="Georgia" panose="02040502050405020303" pitchFamily="18" charset="0"/>
              <a:cs typeface="Franklin Gothic Medium"/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-1" y="4804936"/>
            <a:ext cx="9147056" cy="338564"/>
          </a:xfrm>
          <a:custGeom>
            <a:avLst/>
            <a:gdLst>
              <a:gd name="connsiteX0" fmla="*/ 0 w 9137606"/>
              <a:gd name="connsiteY0" fmla="*/ 0 h 338564"/>
              <a:gd name="connsiteX1" fmla="*/ 9137606 w 9137606"/>
              <a:gd name="connsiteY1" fmla="*/ 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2225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7606 w 9137606"/>
              <a:gd name="connsiteY1" fmla="*/ 292100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  <a:gd name="connsiteX0" fmla="*/ 0 w 9137606"/>
              <a:gd name="connsiteY0" fmla="*/ 0 h 338564"/>
              <a:gd name="connsiteX1" fmla="*/ 9134431 w 9137606"/>
              <a:gd name="connsiteY1" fmla="*/ 250825 h 338564"/>
              <a:gd name="connsiteX2" fmla="*/ 9137606 w 9137606"/>
              <a:gd name="connsiteY2" fmla="*/ 338564 h 338564"/>
              <a:gd name="connsiteX3" fmla="*/ 0 w 9137606"/>
              <a:gd name="connsiteY3" fmla="*/ 338564 h 338564"/>
              <a:gd name="connsiteX4" fmla="*/ 0 w 9137606"/>
              <a:gd name="connsiteY4" fmla="*/ 0 h 3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606" h="338564">
                <a:moveTo>
                  <a:pt x="0" y="0"/>
                </a:moveTo>
                <a:lnTo>
                  <a:pt x="9134431" y="250825"/>
                </a:lnTo>
                <a:lnTo>
                  <a:pt x="9137606" y="338564"/>
                </a:lnTo>
                <a:lnTo>
                  <a:pt x="0" y="3385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7" y="1375007"/>
            <a:ext cx="6390361" cy="2103120"/>
          </a:xfrm>
        </p:spPr>
        <p:txBody>
          <a:bodyPr lIns="0" rIns="0" anchor="ctr">
            <a:noAutofit/>
          </a:bodyPr>
          <a:lstStyle>
            <a:lvl1pPr algn="l">
              <a:lnSpc>
                <a:spcPct val="82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Place title of presentation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838" y="3603317"/>
            <a:ext cx="6390360" cy="5437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subtitle/description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4176052"/>
            <a:ext cx="1360509" cy="416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MONTH</a:t>
            </a:r>
          </a:p>
        </p:txBody>
      </p:sp>
      <p:pic>
        <p:nvPicPr>
          <p:cNvPr id="12" name="Picture 11" descr="CCMasterbrand_Logo_RGB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" y="247650"/>
            <a:ext cx="1430849" cy="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5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6_B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87"/>
            <a:ext cx="9144000" cy="4706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010400" y="4692258"/>
            <a:ext cx="17087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  <a:cs typeface="Franklin Gothic Medium"/>
              </a:rPr>
              <a:t>The pathway to possible.</a:t>
            </a:r>
            <a:endParaRPr lang="en-US" sz="1000" dirty="0">
              <a:solidFill>
                <a:schemeClr val="bg1"/>
              </a:solidFill>
              <a:latin typeface="Georgia" panose="02040502050405020303" pitchFamily="18" charset="0"/>
              <a:cs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7" y="1375008"/>
            <a:ext cx="6390361" cy="2102241"/>
          </a:xfrm>
        </p:spPr>
        <p:txBody>
          <a:bodyPr lIns="0" rIns="0" anchor="ctr">
            <a:noAutofit/>
          </a:bodyPr>
          <a:lstStyle>
            <a:lvl1pPr algn="l">
              <a:lnSpc>
                <a:spcPct val="82000"/>
              </a:lnSpc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title of presentation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838" y="3603317"/>
            <a:ext cx="6390360" cy="5437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subtitle/description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4176052"/>
            <a:ext cx="1360509" cy="416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MONTH</a:t>
            </a:r>
          </a:p>
        </p:txBody>
      </p:sp>
      <p:pic>
        <p:nvPicPr>
          <p:cNvPr id="8" name="Picture 7" descr="CCMasterbrand_Logo_RGB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" y="247650"/>
            <a:ext cx="1430849" cy="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2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7_B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26"/>
            <a:ext cx="9144000" cy="471739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010400" y="4692258"/>
            <a:ext cx="17087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 smtClean="0">
                <a:solidFill>
                  <a:schemeClr val="bg2"/>
                </a:solidFill>
                <a:latin typeface="Georgia" panose="02040502050405020303" pitchFamily="18" charset="0"/>
                <a:cs typeface="Franklin Gothic Medium"/>
              </a:rPr>
              <a:t>The pathway to possible.</a:t>
            </a:r>
            <a:endParaRPr lang="en-US" sz="1000" dirty="0">
              <a:solidFill>
                <a:schemeClr val="bg2"/>
              </a:solidFill>
              <a:latin typeface="Georgia" panose="02040502050405020303" pitchFamily="18" charset="0"/>
              <a:cs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7" y="1375008"/>
            <a:ext cx="6390361" cy="2102241"/>
          </a:xfrm>
        </p:spPr>
        <p:txBody>
          <a:bodyPr lIns="0" rIns="0" anchor="ctr">
            <a:noAutofit/>
          </a:bodyPr>
          <a:lstStyle>
            <a:lvl1pPr algn="l">
              <a:lnSpc>
                <a:spcPct val="82000"/>
              </a:lnSpc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title of presentation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838" y="3603317"/>
            <a:ext cx="6390360" cy="5437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subtitle/description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4176052"/>
            <a:ext cx="1360509" cy="416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MONTH</a:t>
            </a:r>
          </a:p>
        </p:txBody>
      </p:sp>
      <p:pic>
        <p:nvPicPr>
          <p:cNvPr id="8" name="Picture 7" descr="CCMasterbrand_Logo_RGB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" y="247650"/>
            <a:ext cx="1430849" cy="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1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8_B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87"/>
            <a:ext cx="9144000" cy="4706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010400" y="4692258"/>
            <a:ext cx="17087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  <a:cs typeface="Franklin Gothic Medium"/>
              </a:rPr>
              <a:t>The pathway to possible.</a:t>
            </a:r>
            <a:endParaRPr lang="en-US" sz="1000" dirty="0">
              <a:solidFill>
                <a:schemeClr val="bg1"/>
              </a:solidFill>
              <a:latin typeface="Georgia" panose="02040502050405020303" pitchFamily="18" charset="0"/>
              <a:cs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7" y="1375008"/>
            <a:ext cx="6390361" cy="2102241"/>
          </a:xfrm>
        </p:spPr>
        <p:txBody>
          <a:bodyPr lIns="0" rIns="0" anchor="ctr">
            <a:noAutofit/>
          </a:bodyPr>
          <a:lstStyle>
            <a:lvl1pPr algn="l">
              <a:lnSpc>
                <a:spcPct val="82000"/>
              </a:lnSpc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title of presentation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838" y="3603317"/>
            <a:ext cx="6390360" cy="5437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subtitle/description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4176052"/>
            <a:ext cx="1360509" cy="416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MONTH</a:t>
            </a:r>
          </a:p>
        </p:txBody>
      </p:sp>
      <p:pic>
        <p:nvPicPr>
          <p:cNvPr id="8" name="Picture 7" descr="CCMasterbrand_Logo_RGB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" y="247650"/>
            <a:ext cx="1430849" cy="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9_B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187"/>
            <a:ext cx="9144000" cy="4706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010400" y="4692258"/>
            <a:ext cx="170879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Georgia" panose="02040502050405020303" pitchFamily="18" charset="0"/>
                <a:cs typeface="Franklin Gothic Medium"/>
              </a:rPr>
              <a:t>The pathway to possible.</a:t>
            </a:r>
            <a:endParaRPr lang="en-US" sz="1000" dirty="0">
              <a:solidFill>
                <a:schemeClr val="bg1"/>
              </a:solidFill>
              <a:latin typeface="Georgia" panose="02040502050405020303" pitchFamily="18" charset="0"/>
              <a:cs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7837" y="1375008"/>
            <a:ext cx="6390361" cy="2102241"/>
          </a:xfrm>
        </p:spPr>
        <p:txBody>
          <a:bodyPr lIns="0" rIns="0" anchor="ctr">
            <a:noAutofit/>
          </a:bodyPr>
          <a:lstStyle>
            <a:lvl1pPr algn="l">
              <a:lnSpc>
                <a:spcPct val="82000"/>
              </a:lnSpc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title of presentation 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7838" y="3603317"/>
            <a:ext cx="6390360" cy="5437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Place subtitle/description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4176052"/>
            <a:ext cx="1360509" cy="416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MONTH</a:t>
            </a:r>
          </a:p>
        </p:txBody>
      </p:sp>
      <p:pic>
        <p:nvPicPr>
          <p:cNvPr id="8" name="Picture 7" descr="CCMasterbrand_Logo_RGB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7" y="247650"/>
            <a:ext cx="1430849" cy="3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0_BG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91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5488" y="622147"/>
            <a:ext cx="6391656" cy="3210409"/>
          </a:xfrm>
        </p:spPr>
        <p:txBody>
          <a:bodyPr>
            <a:noAutofit/>
          </a:bodyPr>
          <a:lstStyle>
            <a:lvl1pPr>
              <a:lnSpc>
                <a:spcPct val="82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Place title of divider/transitional slide here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8675" y="4588002"/>
            <a:ext cx="248784" cy="175035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5A6771"/>
                </a:solidFill>
              </a:defRPr>
            </a:lvl1pPr>
          </a:lstStyle>
          <a:p>
            <a:fld id="{CA217CA2-108F-D246-B7E4-F65166CF03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2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CMasterbrand_Logo_RGB.emf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4633073"/>
            <a:ext cx="981345" cy="26162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32" y="1725930"/>
            <a:ext cx="8229600" cy="28686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909" y="260180"/>
            <a:ext cx="8229600" cy="95902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46007" y="4763887"/>
            <a:ext cx="254668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Franklin Gothic Medium"/>
              </a:rPr>
              <a:t>PROPRIETARY &amp; CONFIDENTIAL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16713" y="4588002"/>
            <a:ext cx="422275" cy="175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800" dirty="0" smtClean="0">
                <a:solidFill>
                  <a:srgbClr val="5A6771"/>
                </a:solidFill>
                <a:latin typeface="+mn-lt"/>
                <a:cs typeface="Franklin Gothic Medium"/>
              </a:rPr>
              <a:t>PAGE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167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79" r:id="rId3"/>
    <p:sldLayoutId id="2147483692" r:id="rId4"/>
    <p:sldLayoutId id="2147483684" r:id="rId5"/>
    <p:sldLayoutId id="2147483685" r:id="rId6"/>
    <p:sldLayoutId id="2147483686" r:id="rId7"/>
    <p:sldLayoutId id="2147483687" r:id="rId8"/>
    <p:sldLayoutId id="2147483651" r:id="rId9"/>
    <p:sldLayoutId id="2147483688" r:id="rId10"/>
    <p:sldLayoutId id="2147483689" r:id="rId11"/>
    <p:sldLayoutId id="2147483690" r:id="rId12"/>
    <p:sldLayoutId id="2147483668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650" r:id="rId19"/>
    <p:sldLayoutId id="2147483653" r:id="rId20"/>
    <p:sldLayoutId id="2147483657" r:id="rId21"/>
    <p:sldLayoutId id="2147483666" r:id="rId22"/>
    <p:sldLayoutId id="2147483655" r:id="rId23"/>
    <p:sldLayoutId id="2147483667" r:id="rId24"/>
    <p:sldLayoutId id="2147483654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5A67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800"/>
        </a:spcBef>
        <a:buFont typeface="Arial"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169863" indent="-169863" algn="l" defTabSz="457200" rtl="0" eaLnBrk="1" latinLnBrk="0" hangingPunct="1">
        <a:spcBef>
          <a:spcPts val="800"/>
        </a:spcBef>
        <a:buFont typeface="Arial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57200" indent="-171450" algn="l" defTabSz="457200" rtl="0" eaLnBrk="1" latinLnBrk="0" hangingPunct="1">
        <a:spcBef>
          <a:spcPts val="800"/>
        </a:spcBef>
        <a:buFont typeface="Lucida Grande"/>
        <a:buChar char="-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742950" indent="-171450" algn="l" defTabSz="457200" rtl="0" eaLnBrk="1" latinLnBrk="0" hangingPunct="1">
        <a:spcBef>
          <a:spcPts val="800"/>
        </a:spcBef>
        <a:buFont typeface="Arial"/>
        <a:buChar char="•"/>
        <a:defRPr sz="1300" kern="1200">
          <a:solidFill>
            <a:schemeClr val="bg2"/>
          </a:solidFill>
          <a:latin typeface="+mn-lt"/>
          <a:ea typeface="+mn-ea"/>
          <a:cs typeface="+mn-cs"/>
        </a:defRPr>
      </a:lvl4pPr>
      <a:lvl5pPr marL="974725" indent="-176213" algn="l" defTabSz="457200" rtl="0" eaLnBrk="1" latinLnBrk="0" hangingPunct="1">
        <a:spcBef>
          <a:spcPts val="800"/>
        </a:spcBef>
        <a:buFont typeface="Lucida Grande"/>
        <a:buChar char="-"/>
        <a:defRPr sz="13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Beacon Hill Architectural Commission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Crown Castle Small Cell Proposal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November </a:t>
            </a:r>
            <a:endParaRPr lang="en-US" dirty="0"/>
          </a:p>
          <a:p>
            <a:r>
              <a:rPr lang="en-US" sz="1500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Joseph Shannon</a:t>
            </a:r>
          </a:p>
          <a:p>
            <a:r>
              <a:rPr lang="en-US" dirty="0" smtClean="0"/>
              <a:t>(617) 851-8047</a:t>
            </a:r>
          </a:p>
          <a:p>
            <a:r>
              <a:rPr lang="en-US" dirty="0" smtClean="0"/>
              <a:t>jshannon@crowncastle.com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A217CA2-108F-D246-B7E4-F65166CF03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9874" y="392610"/>
            <a:ext cx="8229600" cy="959020"/>
          </a:xfrm>
        </p:spPr>
        <p:txBody>
          <a:bodyPr/>
          <a:lstStyle/>
          <a:p>
            <a:r>
              <a:rPr lang="en-US" dirty="0" smtClean="0"/>
              <a:t>Why Small Cells?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9186" y="1725930"/>
            <a:ext cx="8520846" cy="2868692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Small cells enhance wireless coverage and capacity </a:t>
            </a:r>
          </a:p>
          <a:p>
            <a:pPr lvl="1"/>
            <a:r>
              <a:rPr lang="en-US" sz="1800" dirty="0" smtClean="0"/>
              <a:t>Small cells are increasingly necessary to service the Internet of Things</a:t>
            </a:r>
          </a:p>
          <a:p>
            <a:pPr lvl="1"/>
            <a:r>
              <a:rPr lang="en-US" sz="1800" dirty="0" smtClean="0"/>
              <a:t>Small cells will be highly necessary for the effective deployment of 5G </a:t>
            </a:r>
          </a:p>
          <a:p>
            <a:pPr lvl="1"/>
            <a:r>
              <a:rPr lang="en-US" sz="1800" dirty="0" smtClean="0"/>
              <a:t>Small cells can are smaller in size and disruption than traditional macro-deployments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CA2-108F-D246-B7E4-F65166CF03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0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9874" y="392610"/>
            <a:ext cx="8229600" cy="959020"/>
          </a:xfrm>
        </p:spPr>
        <p:txBody>
          <a:bodyPr/>
          <a:lstStyle/>
          <a:p>
            <a:r>
              <a:rPr lang="en-US" dirty="0" smtClean="0"/>
              <a:t>Crown’s Proposal on Beacon Hill – 3 nodes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CA2-108F-D246-B7E4-F65166CF031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67" t="16474" b="4070"/>
          <a:stretch/>
        </p:blipFill>
        <p:spPr>
          <a:xfrm>
            <a:off x="1651519" y="1035697"/>
            <a:ext cx="5725314" cy="32694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29812" y="1101012"/>
            <a:ext cx="111968" cy="1119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64024" y="1744099"/>
            <a:ext cx="111968" cy="1119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240832" y="2716423"/>
            <a:ext cx="111968" cy="1119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9874" y="392610"/>
            <a:ext cx="8229600" cy="959020"/>
          </a:xfrm>
        </p:spPr>
        <p:txBody>
          <a:bodyPr/>
          <a:lstStyle/>
          <a:p>
            <a:r>
              <a:rPr lang="en-US" dirty="0" smtClean="0"/>
              <a:t>Node 1 – Charles Street and Revere Street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CA2-108F-D246-B7E4-F65166CF03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67" t="16474" b="4070"/>
          <a:stretch/>
        </p:blipFill>
        <p:spPr>
          <a:xfrm>
            <a:off x="466532" y="1156996"/>
            <a:ext cx="2843042" cy="1623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3020" y="1156996"/>
            <a:ext cx="111968" cy="1119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22" y="1788288"/>
            <a:ext cx="1502057" cy="2512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597" y="1780281"/>
            <a:ext cx="1407302" cy="252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367" y="1351630"/>
            <a:ext cx="76142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Existing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1286" y="1349539"/>
            <a:ext cx="933204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Proposed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4693" y="1370238"/>
            <a:ext cx="2202025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Summary of Changes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Swap a single acorn for a double acorn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Add whip antenna to the top of the streetlight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Add a base for equipment to the bottom of the streetlight</a:t>
            </a:r>
          </a:p>
        </p:txBody>
      </p:sp>
    </p:spTree>
    <p:extLst>
      <p:ext uri="{BB962C8B-B14F-4D97-AF65-F5344CB8AC3E}">
        <p14:creationId xmlns:p14="http://schemas.microsoft.com/office/powerpoint/2010/main" val="6011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9874" y="392610"/>
            <a:ext cx="8229600" cy="959020"/>
          </a:xfrm>
        </p:spPr>
        <p:txBody>
          <a:bodyPr/>
          <a:lstStyle/>
          <a:p>
            <a:r>
              <a:rPr lang="en-US" dirty="0" smtClean="0"/>
              <a:t>Node 1 – Charles Street and Revere Street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CA2-108F-D246-B7E4-F65166CF031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99" y="889753"/>
            <a:ext cx="5535163" cy="37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9874" y="392610"/>
            <a:ext cx="8229600" cy="959020"/>
          </a:xfrm>
        </p:spPr>
        <p:txBody>
          <a:bodyPr/>
          <a:lstStyle/>
          <a:p>
            <a:r>
              <a:rPr lang="en-US" dirty="0" smtClean="0"/>
              <a:t>Node 2 – Charles Street and Revere Street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CA2-108F-D246-B7E4-F65166CF03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67" t="16474" b="4070"/>
          <a:stretch/>
        </p:blipFill>
        <p:spPr>
          <a:xfrm>
            <a:off x="466532" y="1156996"/>
            <a:ext cx="2843042" cy="1623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07484" y="1509971"/>
            <a:ext cx="111968" cy="1119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3367" y="1351630"/>
            <a:ext cx="76142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Existing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1286" y="1349539"/>
            <a:ext cx="933204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Proposed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4693" y="1370238"/>
            <a:ext cx="2202025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Summary of Changes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Swap a single acorn for a double acorn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Add whip antenna to the top of the streetlight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Add a base for equipment to the bottom of the streetlight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86" y="1780281"/>
            <a:ext cx="1112256" cy="252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391" y="1780281"/>
            <a:ext cx="1323674" cy="2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9874" y="392610"/>
            <a:ext cx="8229600" cy="959020"/>
          </a:xfrm>
        </p:spPr>
        <p:txBody>
          <a:bodyPr/>
          <a:lstStyle/>
          <a:p>
            <a:r>
              <a:rPr lang="en-US" dirty="0" smtClean="0"/>
              <a:t>Node 2 – Charles Street and Revere Street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CA2-108F-D246-B7E4-F65166CF031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64" y="929061"/>
            <a:ext cx="7917611" cy="36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59874" y="392610"/>
            <a:ext cx="8229600" cy="959020"/>
          </a:xfrm>
        </p:spPr>
        <p:txBody>
          <a:bodyPr/>
          <a:lstStyle/>
          <a:p>
            <a:r>
              <a:rPr lang="en-US" dirty="0" smtClean="0"/>
              <a:t>Node 3 – Charles Street and Mt. Vernon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CA2-108F-D246-B7E4-F65166CF03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67" t="16474" b="4070"/>
          <a:stretch/>
        </p:blipFill>
        <p:spPr>
          <a:xfrm>
            <a:off x="466532" y="1156996"/>
            <a:ext cx="2843042" cy="162352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53337" y="1975042"/>
            <a:ext cx="111968" cy="11196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3367" y="1351630"/>
            <a:ext cx="761427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Existing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1286" y="1349539"/>
            <a:ext cx="933204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Proposed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4693" y="1370238"/>
            <a:ext cx="2202025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Summary of Changes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Swap a single acorn for a double acorn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Add whip antenna to the top of the streetlight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Add a base for equipment to the bottom of the streetlight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752" y="2031026"/>
            <a:ext cx="1501950" cy="23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465" y="2031027"/>
            <a:ext cx="1420470" cy="2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7CA2-108F-D246-B7E4-F65166CF03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3 – Charles Street and Mt. Vernon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09" y="872040"/>
            <a:ext cx="7101783" cy="35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8E278F"/>
      </a:dk1>
      <a:lt1>
        <a:srgbClr val="FFFFFF"/>
      </a:lt1>
      <a:dk2>
        <a:srgbClr val="000000"/>
      </a:dk2>
      <a:lt2>
        <a:srgbClr val="5A6771"/>
      </a:lt2>
      <a:accent1>
        <a:srgbClr val="520B90"/>
      </a:accent1>
      <a:accent2>
        <a:srgbClr val="642DAA"/>
      </a:accent2>
      <a:accent3>
        <a:srgbClr val="0069C3"/>
      </a:accent3>
      <a:accent4>
        <a:srgbClr val="00AEEF"/>
      </a:accent4>
      <a:accent5>
        <a:srgbClr val="00857E"/>
      </a:accent5>
      <a:accent6>
        <a:srgbClr val="00BEB7"/>
      </a:accent6>
      <a:hlink>
        <a:srgbClr val="520B90"/>
      </a:hlink>
      <a:folHlink>
        <a:srgbClr val="5A6771"/>
      </a:folHlink>
    </a:clrScheme>
    <a:fontScheme name="Crown Fiber 01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defRPr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F6FF8A4B895C4DA7F10A3902C45C3C" ma:contentTypeVersion="1" ma:contentTypeDescription="Create a new document." ma:contentTypeScope="" ma:versionID="687433ce4bd06cbc9ff2a836fdbde7e8">
  <xsd:schema xmlns:xsd="http://www.w3.org/2001/XMLSchema" xmlns:xs="http://www.w3.org/2001/XMLSchema" xmlns:p="http://schemas.microsoft.com/office/2006/metadata/properties" xmlns:ns2="383f0aac-5e6c-4f58-9bf0-eb6bfc8456e0" xmlns:ns3="c0b21c7d-37b5-4db6-a9b5-2334edc5b4d0" xmlns:ns4="bb28c523-62cd-419d-9a4c-0bce21de5c6f" targetNamespace="http://schemas.microsoft.com/office/2006/metadata/properties" ma:root="true" ma:fieldsID="a6f4b804bb07f421422c781de586de16" ns2:_="" ns3:_="" ns4:_="">
    <xsd:import namespace="383f0aac-5e6c-4f58-9bf0-eb6bfc8456e0"/>
    <xsd:import namespace="c0b21c7d-37b5-4db6-a9b5-2334edc5b4d0"/>
    <xsd:import namespace="bb28c523-62cd-419d-9a4c-0bce21de5c6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6df9c6bcb28410495bb3569cdd177a2" minOccurs="0"/>
                <xsd:element ref="ns4:TaxCatchAll" minOccurs="0"/>
                <xsd:element ref="ns4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f0aac-5e6c-4f58-9bf0-eb6bfc8456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21c7d-37b5-4db6-a9b5-2334edc5b4d0" elementFormDefault="qualified">
    <xsd:import namespace="http://schemas.microsoft.com/office/2006/documentManagement/types"/>
    <xsd:import namespace="http://schemas.microsoft.com/office/infopath/2007/PartnerControls"/>
    <xsd:element name="a6df9c6bcb28410495bb3569cdd177a2" ma:index="11" nillable="true" ma:taxonomy="true" ma:internalName="a6df9c6bcb28410495bb3569cdd177a2" ma:taxonomyFieldName="BrandedTemplateType" ma:displayName="BrandedTemplateType" ma:indexed="true" ma:default="" ma:fieldId="{a6df9c6b-cb28-4104-95bb-3569cdd177a2}" ma:sspId="564acdb3-3446-4400-958a-d31f0a3fabda" ma:termSetId="d77194c5-894c-4125-b607-3915affcc2da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8c523-62cd-419d-9a4c-0bce21de5c6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890859-371d-4148-98d8-ee1084621c0d}" ma:internalName="TaxCatchAll" ma:showField="CatchAllData" ma:web="c0b21c7d-37b5-4db6-a9b5-2334edc5b4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d890859-371d-4148-98d8-ee1084621c0d}" ma:internalName="TaxCatchAllLabel" ma:readOnly="true" ma:showField="CatchAllDataLabel" ma:web="c0b21c7d-37b5-4db6-a9b5-2334edc5b4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28c523-62cd-419d-9a4c-0bce21de5c6f"/>
    <a6df9c6bcb28410495bb3569cdd177a2 xmlns="c0b21c7d-37b5-4db6-a9b5-2334edc5b4d0">
      <Terms xmlns="http://schemas.microsoft.com/office/infopath/2007/PartnerControls"/>
    </a6df9c6bcb28410495bb3569cdd177a2>
    <_dlc_DocId xmlns="383f0aac-5e6c-4f58-9bf0-eb6bfc8456e0">UMW6JRC267UU-435-441</_dlc_DocId>
    <_dlc_DocIdUrl xmlns="383f0aac-5e6c-4f58-9bf0-eb6bfc8456e0">
      <Url>http://intranet.crowncastle.com/_layouts/15/DocIdRedir.aspx?ID=UMW6JRC267UU-435-441</Url>
      <Description>UMW6JRC267UU-435-441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8667CD6-BDF9-4DAD-9A7E-7EBFE99EB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f0aac-5e6c-4f58-9bf0-eb6bfc8456e0"/>
    <ds:schemaRef ds:uri="c0b21c7d-37b5-4db6-a9b5-2334edc5b4d0"/>
    <ds:schemaRef ds:uri="bb28c523-62cd-419d-9a4c-0bce21de5c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7B2FFB-E485-497F-BFA0-A30BF0AFC2C5}">
  <ds:schemaRefs>
    <ds:schemaRef ds:uri="http://www.w3.org/XML/1998/namespace"/>
    <ds:schemaRef ds:uri="383f0aac-5e6c-4f58-9bf0-eb6bfc8456e0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c0b21c7d-37b5-4db6-a9b5-2334edc5b4d0"/>
    <ds:schemaRef ds:uri="http://purl.org/dc/dcmitype/"/>
    <ds:schemaRef ds:uri="http://schemas.microsoft.com/office/infopath/2007/PartnerControls"/>
    <ds:schemaRef ds:uri="bb28c523-62cd-419d-9a4c-0bce21de5c6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652E0C3-6189-4F3F-B93A-3B98524FF89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41B3312-FD17-4E46-B5B1-0DA74D2C442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CC_Masterbrand PPT_Template_16x9</Template>
  <TotalTime>216</TotalTime>
  <Words>232</Words>
  <Application>Microsoft Office PowerPoint</Application>
  <PresentationFormat>On-screen Show (16:9)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Beacon Hill Architectural Commission</vt:lpstr>
      <vt:lpstr>Why Small Cells? </vt:lpstr>
      <vt:lpstr>Crown’s Proposal on Beacon Hill – 3 nodes</vt:lpstr>
      <vt:lpstr>Node 1 – Charles Street and Revere Street</vt:lpstr>
      <vt:lpstr>Node 1 – Charles Street and Revere Street</vt:lpstr>
      <vt:lpstr>Node 2 – Charles Street and Revere Street</vt:lpstr>
      <vt:lpstr>Node 2 – Charles Street and Revere Street</vt:lpstr>
      <vt:lpstr>Node 3 – Charles Street and Mt. Vernon</vt:lpstr>
      <vt:lpstr>Node 3 – Charles Street and Mt. Vernon</vt:lpstr>
      <vt:lpstr>Thank you</vt:lpstr>
    </vt:vector>
  </TitlesOfParts>
  <Company>Crown 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Beacon Hill Architectural Commission</dc:title>
  <dc:creator>Shannon, Joseph</dc:creator>
  <cp:lastModifiedBy>Cornish, Joseph</cp:lastModifiedBy>
  <cp:revision>6</cp:revision>
  <cp:lastPrinted>2018-10-24T13:17:08Z</cp:lastPrinted>
  <dcterms:created xsi:type="dcterms:W3CDTF">2018-10-23T18:40:58Z</dcterms:created>
  <dcterms:modified xsi:type="dcterms:W3CDTF">2018-11-09T16:48:43Z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0x010100FEF6FF8A4B895C4DA7F10A3902C45C3C</vt:lpwstr>
  </property>
  <property fmtid="{D5CDD505-2E9C-101B-9397-08002B2CF9AE}" pid="3" name="_dlc_DocIdItemGuid">
    <vt:lpwstr>89d9bb87-75c6-47de-a27d-05c055ccbddb</vt:lpwstr>
  </property>
  <property fmtid="{D5CDD505-2E9C-101B-9397-08002B2CF9AE}" pid="4" name="BrandedTemplateType">
    <vt:lpwstr/>
  </property>
</Properties>
</file>